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de-DE"/>
    </a:defPPr>
    <a:lvl1pPr algn="l">
      <a:spcBef>
        <a:spcPts val="0"/>
      </a:spcBef>
      <a:spcAft>
        <a:spcPts val="0"/>
      </a:spcAft>
      <a:defRPr sz="2400">
        <a:solidFill>
          <a:schemeClr val="tx1"/>
        </a:solidFill>
        <a:latin typeface="Tahoma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 sz="2400">
        <a:solidFill>
          <a:schemeClr val="tx1"/>
        </a:solidFill>
        <a:latin typeface="Tahoma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 sz="2400">
        <a:solidFill>
          <a:schemeClr val="tx1"/>
        </a:solidFill>
        <a:latin typeface="Tahoma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 sz="2400">
        <a:solidFill>
          <a:schemeClr val="tx1"/>
        </a:solidFill>
        <a:latin typeface="Tahoma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 sz="2400">
        <a:solidFill>
          <a:schemeClr val="tx1"/>
        </a:solidFill>
        <a:latin typeface="Tahoma"/>
        <a:ea typeface="+mn-ea"/>
        <a:cs typeface="Arial"/>
      </a:defRPr>
    </a:lvl5pPr>
    <a:lvl6pPr marL="2286000" algn="l" defTabSz="914400">
      <a:defRPr sz="2400">
        <a:solidFill>
          <a:schemeClr val="tx1"/>
        </a:solidFill>
        <a:latin typeface="Tahoma"/>
        <a:ea typeface="+mn-ea"/>
        <a:cs typeface="Arial"/>
      </a:defRPr>
    </a:lvl6pPr>
    <a:lvl7pPr marL="2743200" algn="l" defTabSz="914400">
      <a:defRPr sz="2400">
        <a:solidFill>
          <a:schemeClr val="tx1"/>
        </a:solidFill>
        <a:latin typeface="Tahoma"/>
        <a:ea typeface="+mn-ea"/>
        <a:cs typeface="Arial"/>
      </a:defRPr>
    </a:lvl7pPr>
    <a:lvl8pPr marL="3200400" algn="l" defTabSz="914400">
      <a:defRPr sz="2400">
        <a:solidFill>
          <a:schemeClr val="tx1"/>
        </a:solidFill>
        <a:latin typeface="Tahoma"/>
        <a:ea typeface="+mn-ea"/>
        <a:cs typeface="Arial"/>
      </a:defRPr>
    </a:lvl8pPr>
    <a:lvl9pPr marL="3657600" algn="l" defTabSz="914400">
      <a:defRPr sz="2400">
        <a:solidFill>
          <a:schemeClr val="tx1"/>
        </a:solidFill>
        <a:latin typeface="Tahoma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Klicken Sie, um die Formate des Vorlagentextes zu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9967E99D-FC62-4F08-A753-F5957055688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97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BBIG = Ausland möglich, theoretisch weltweit</a:t>
            </a:r>
            <a:endParaRPr/>
          </a:p>
          <a:p>
            <a:pPr>
              <a:defRPr/>
            </a:pPr>
            <a:r>
              <a:rPr lang="de-DE"/>
              <a:t>Erasmus+: EU und „verbundene“ Länder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967E99D-FC62-4F08-A753-F59570556886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1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889850"/>
            <a:ext cx="9144000" cy="39681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143000" y="1291698"/>
            <a:ext cx="6858000" cy="2387600"/>
          </a:xfrm>
        </p:spPr>
        <p:txBody>
          <a:bodyPr anchor="b"/>
          <a:lstStyle>
            <a:lvl1pPr algn="ctr">
              <a:defRPr lang="de-DE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881436"/>
            <a:ext cx="6858000" cy="165576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04E9C0-8C05-4CB5-94C3-6D2B5597EF11}" type="datetime1">
              <a:rPr lang="de-DE"/>
              <a:t>21.11.2022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lang="de-DE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 lang="de-DE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28650" y="6313221"/>
            <a:ext cx="846467" cy="365125"/>
          </a:xfrm>
        </p:spPr>
        <p:txBody>
          <a:bodyPr/>
          <a:lstStyle/>
          <a:p>
            <a:pPr>
              <a:defRPr/>
            </a:pPr>
            <a:fld id="{4AAC6A44-2592-47D7-9958-CBEE1B4694DD}" type="datetime1">
              <a:rPr lang="de-DE"/>
              <a:t>21.11.2022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630393" y="6313221"/>
            <a:ext cx="5777540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313221"/>
            <a:ext cx="971550" cy="365125"/>
          </a:xfrm>
        </p:spPr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lang="de-DE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lang="de-DE"/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423AAD-600E-491B-BBE0-DA3C6C166AFC}" type="datetime1">
              <a:rPr lang="de-DE"/>
              <a:t>21.11.2022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BA956F-4092-4C97-933F-44414C9A30C5}" type="datetime1">
              <a:rPr lang="de-DE"/>
              <a:t>21.11.2022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29842" y="365126"/>
            <a:ext cx="703460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9E6F3D-D5E3-40E9-A39E-0E22B4BD9160}" type="datetime1">
              <a:rPr lang="de-DE"/>
              <a:t>21.11.2022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D9D464-1F52-4427-B71E-94557BAAAA40}" type="datetime1">
              <a:rPr lang="de-DE"/>
              <a:t>21.11.2022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1684868"/>
            <a:ext cx="4629150" cy="41761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5F1ADF-7EDC-44A7-9407-42D3375FE260}" type="datetime1">
              <a:rPr lang="de-DE"/>
              <a:t>21.11.2022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068C83-A927-4956-A0D1-B3862D128CC7}" type="datetime1">
              <a:rPr lang="de-DE"/>
              <a:t>21.11.2022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1667934"/>
            <a:ext cx="4629150" cy="41931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87B05B-C900-4935-A1AC-5BF51B48CB7A}" type="datetime1">
              <a:rPr lang="de-DE"/>
              <a:t>21.11.2022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 bwMode="auto">
          <a:xfrm>
            <a:off x="0" y="-1"/>
            <a:ext cx="9144000" cy="311151"/>
          </a:xfrm>
          <a:prstGeom prst="rect">
            <a:avLst/>
          </a:prstGeom>
          <a:solidFill>
            <a:srgbClr val="26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26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422023"/>
            <a:ext cx="6798693" cy="12294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B98A45-AF25-4A19-AC8B-EF10F212406A}" type="datetime1">
              <a:rPr lang="de-DE"/>
              <a:t>21.11.2022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3FF1D2-F43C-4649-BB67-23EEDBFCD348}" type="slidenum">
              <a:rPr lang="de-DE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96552" y="-32461"/>
            <a:ext cx="860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506752" y="365124"/>
            <a:ext cx="1471095" cy="13255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2895576" y="6408881"/>
            <a:ext cx="3306792" cy="3621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685800">
        <a:lnSpc>
          <a:spcPct val="90000"/>
        </a:lnSpc>
        <a:spcBef>
          <a:spcPts val="0"/>
        </a:spcBef>
        <a:buNone/>
        <a:defRPr sz="3300" b="1">
          <a:solidFill>
            <a:srgbClr val="124C9B"/>
          </a:solidFill>
          <a:latin typeface="RawengulkSans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bbs-haarentor.de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nero-ol.de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hyperlink" Target="mailto:grietje.bruns@bbs-haarentor.de" TargetMode="External"/><Relationship Id="rId4" Type="http://schemas.openxmlformats.org/officeDocument/2006/relationships/hyperlink" Target="mailto:bianca.klimaschewski@bbs-haarentor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easy-read_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rasmusintern.org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 bwMode="auto">
          <a:xfrm>
            <a:off x="1259632" y="1412776"/>
            <a:ext cx="6768752" cy="280831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1800"/>
              </a:spcAft>
              <a:defRPr/>
            </a:pPr>
            <a:r>
              <a:rPr lang="de-DE" sz="4000"/>
              <a:t>             Auslandspraktika für Auszubildende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7308850" y="333375"/>
            <a:ext cx="1447800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DFC392-1F39-472D-9351-29F8C7A0F3D7}" type="datetime1">
              <a:rPr lang="de-DE"/>
              <a:t>21.11.2022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56176" y="4251951"/>
            <a:ext cx="2881683" cy="1710891"/>
          </a:xfrm>
          <a:prstGeom prst="rect">
            <a:avLst/>
          </a:prstGeom>
        </p:spPr>
      </p:pic>
      <p:pic>
        <p:nvPicPr>
          <p:cNvPr id="11" name="Bild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5576" y="2132856"/>
            <a:ext cx="2880320" cy="821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w="http://schemas.openxmlformats.org/wordprocessingml/2006/main" xmlns:m="http://schemas.openxmlformats.org/officeDocument/2006/math" xmlns="">
      <p:transition spd="fast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rcRect l="2751" t="33458" r="4325" b="13372"/>
          <a:stretch/>
        </p:blipFill>
        <p:spPr bwMode="auto">
          <a:xfrm>
            <a:off x="-29346" y="1946913"/>
            <a:ext cx="9173346" cy="34983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9019" y="979637"/>
            <a:ext cx="5699125" cy="8651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124C9B"/>
                </a:solidFill>
                <a:latin typeface="RawengulkSans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de-DE"/>
              <a:t>Europassübergabe 2018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7480299" y="330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5496" y="1818456"/>
            <a:ext cx="8784976" cy="57150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Wie können Sie sich bewerben?</a:t>
            </a:r>
            <a:endParaRPr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sz="2000">
                <a:solidFill>
                  <a:srgbClr val="124C9B"/>
                </a:solidFill>
              </a:rPr>
              <a:t>Sprechen Sie zunächst mit Ihrem Ausbildungsbetrieb, ob und wann Sie für ein Praktikum freigestellt werden.</a:t>
            </a:r>
            <a:endParaRPr/>
          </a:p>
          <a:p>
            <a:pPr lvl="1"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ggf. Kontaktaufnahme mit möglichen Praktikumsunternehmen im Ausland</a:t>
            </a:r>
            <a:endParaRPr/>
          </a:p>
          <a:p>
            <a:pPr lvl="1"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ggf. Hilfestellung/weitere Hinweise von Frau Klimaschewski oder Frau Bruns</a:t>
            </a:r>
            <a:endParaRPr/>
          </a:p>
          <a:p>
            <a:pPr lvl="1"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Argumente für Ihren Ausbilder aus PPT/ Webseite von NERO.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endParaRPr lang="de-DE" sz="2000">
              <a:solidFill>
                <a:srgbClr val="124C9B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de-DE" sz="2000">
                <a:solidFill>
                  <a:srgbClr val="124C9B"/>
                </a:solidFill>
              </a:rPr>
              <a:t>Füllen Sie die Bewerbungsmaterialien von der Webseite der BBS Haarentor aus </a:t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>(Fragebogen &amp; Europass-Lebenslauf) und mailen Sie diese an Frau Klimaschewski oder Frau Bruns. In der Email:</a:t>
            </a:r>
            <a:endParaRPr/>
          </a:p>
          <a:p>
            <a:pPr lvl="1"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Angabe von Name, Klasse, Klassenlehrkraft, Ausbildungsunternehmen und Berufsschultag für die Terminabsprache</a:t>
            </a:r>
            <a:endParaRPr/>
          </a:p>
          <a:p>
            <a:pPr lvl="1"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„Wunschvorstellungen“, Zeiträume etc. soweit bekannt angeben</a:t>
            </a:r>
            <a:endParaRPr lang="de-DE" sz="2000" b="1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019" y="979637"/>
            <a:ext cx="5699125" cy="8651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124C9B"/>
                </a:solidFill>
                <a:latin typeface="RawengulkSans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de-DE"/>
              <a:t>Bei Interesse...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7480299" y="330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67905" y="1143000"/>
            <a:ext cx="8458200" cy="57150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/>
              <a:buNone/>
              <a:defRPr/>
            </a:pPr>
            <a:endParaRPr lang="de-DE" sz="2000"/>
          </a:p>
          <a:p>
            <a:pPr marL="0" indent="0">
              <a:buFont typeface="Wingdings"/>
              <a:buNone/>
              <a:defRPr/>
            </a:pPr>
            <a:endParaRPr lang="de-DE" sz="2000" b="1"/>
          </a:p>
          <a:p>
            <a:pPr marL="0" indent="0"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Weitere Informationen und Reiseberichte im Internet</a:t>
            </a:r>
            <a:endParaRPr/>
          </a:p>
          <a:p>
            <a:pPr marL="400050" lvl="1" indent="0">
              <a:buFont typeface="Wingdings"/>
              <a:buChar char="Ø"/>
              <a:defRPr/>
            </a:pPr>
            <a:endParaRPr lang="de-DE" sz="2000">
              <a:solidFill>
                <a:srgbClr val="124C9B"/>
              </a:solidFill>
            </a:endParaRPr>
          </a:p>
          <a:p>
            <a:pPr marL="400050" lvl="1" indent="0">
              <a:buNone/>
              <a:defRPr/>
            </a:pPr>
            <a:endParaRPr lang="de-DE" sz="2000">
              <a:solidFill>
                <a:srgbClr val="124C9B"/>
              </a:solidFill>
            </a:endParaRPr>
          </a:p>
          <a:p>
            <a:pPr marL="400050" lvl="1" indent="0">
              <a:buNone/>
              <a:defRPr/>
            </a:pPr>
            <a:endParaRPr lang="de-DE" sz="2000">
              <a:solidFill>
                <a:srgbClr val="124C9B"/>
              </a:solidFill>
            </a:endParaRPr>
          </a:p>
          <a:p>
            <a:pPr marL="400050" lvl="1" indent="0">
              <a:buNone/>
              <a:defRPr/>
            </a:pPr>
            <a:endParaRPr lang="de-DE" sz="2000">
              <a:solidFill>
                <a:srgbClr val="124C9B"/>
              </a:solidFill>
            </a:endParaRPr>
          </a:p>
          <a:p>
            <a:pPr marL="400050" lvl="1" indent="0">
              <a:buNone/>
              <a:defRPr/>
            </a:pPr>
            <a:endParaRPr lang="de-DE" sz="2000">
              <a:solidFill>
                <a:srgbClr val="124C9B"/>
              </a:solidFill>
            </a:endParaRPr>
          </a:p>
          <a:p>
            <a:pPr marL="400050" lvl="1" indent="0">
              <a:buNone/>
              <a:defRPr/>
            </a:pPr>
            <a:endParaRPr lang="de-DE" sz="2000">
              <a:solidFill>
                <a:srgbClr val="124C9B"/>
              </a:solidFill>
            </a:endParaRPr>
          </a:p>
          <a:p>
            <a:pPr marL="1076325" lvl="1" indent="0">
              <a:buNone/>
              <a:defRPr/>
            </a:pPr>
            <a:endParaRPr lang="de-DE" sz="2000">
              <a:solidFill>
                <a:srgbClr val="124C9B"/>
              </a:solidFill>
            </a:endParaRPr>
          </a:p>
          <a:p>
            <a:pPr marL="1076325" lvl="1" indent="0">
              <a:buNone/>
              <a:defRPr/>
            </a:pPr>
            <a:r>
              <a:rPr lang="de-DE" sz="2000" u="sng">
                <a:solidFill>
                  <a:srgbClr val="124C9B"/>
                </a:solidFill>
                <a:hlinkClick r:id="rId2" tooltip="http://www.nero-ol.de/"/>
              </a:rPr>
              <a:t>www.nero-ol.de</a:t>
            </a:r>
            <a:r>
              <a:rPr lang="de-DE" sz="2000">
                <a:solidFill>
                  <a:srgbClr val="124C9B"/>
                </a:solidFill>
              </a:rPr>
              <a:t>			</a:t>
            </a:r>
            <a:r>
              <a:rPr lang="de-DE" sz="2000" u="sng">
                <a:solidFill>
                  <a:srgbClr val="124C9B"/>
                </a:solidFill>
                <a:hlinkClick r:id="rId3" tooltip="http://www.bbs-haarentor.de/"/>
              </a:rPr>
              <a:t>www.bbs-haarentor.de</a:t>
            </a:r>
            <a:r>
              <a:rPr lang="de-DE" sz="2000">
                <a:solidFill>
                  <a:srgbClr val="124C9B"/>
                </a:solidFill>
              </a:rPr>
              <a:t> </a:t>
            </a:r>
            <a:endParaRPr/>
          </a:p>
          <a:p>
            <a:pPr marL="0" indent="0">
              <a:buFont typeface="Wingdings"/>
              <a:buChar char="Ø"/>
              <a:defRPr/>
            </a:pPr>
            <a:r>
              <a:rPr lang="de-DE" sz="2000">
                <a:solidFill>
                  <a:schemeClr val="accent1">
                    <a:lumMod val="75000"/>
                  </a:schemeClr>
                </a:solidFill>
              </a:rPr>
              <a:t>Ansprechpartner*innen: Bianca Klimaschewski (</a:t>
            </a:r>
            <a:r>
              <a:rPr lang="de-DE" sz="2000" u="sng">
                <a:solidFill>
                  <a:schemeClr val="accent1">
                    <a:lumMod val="75000"/>
                  </a:schemeClr>
                </a:solidFill>
                <a:hlinkClick r:id="rId4" tooltip="mailto:bianca.klimaschewski@bbs-haarentor.de"/>
              </a:rPr>
              <a:t>bianca.klimaschewski@bbs-haarentor.de</a:t>
            </a:r>
            <a:r>
              <a:rPr lang="de-DE" sz="2000">
                <a:solidFill>
                  <a:schemeClr val="accent1">
                    <a:lumMod val="75000"/>
                  </a:schemeClr>
                </a:solidFill>
              </a:rPr>
              <a:t>), Grietje Bruns (</a:t>
            </a:r>
            <a:r>
              <a:rPr lang="de-DE" sz="2000" u="sng">
                <a:solidFill>
                  <a:schemeClr val="accent1">
                    <a:lumMod val="75000"/>
                  </a:schemeClr>
                </a:solidFill>
                <a:hlinkClick r:id="rId5" tooltip="mailto:grietje.bruns@bbs-haarentor.de"/>
              </a:rPr>
              <a:t>grietje.bruns@bbs-haarentor.de</a:t>
            </a:r>
            <a:r>
              <a:rPr lang="de-DE" sz="200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Wingdings"/>
              <a:buNone/>
              <a:defRPr/>
            </a:pPr>
            <a:endParaRPr lang="de-DE" sz="2000" b="1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019" y="979637"/>
            <a:ext cx="5699125" cy="8651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124C9B"/>
                </a:solidFill>
                <a:latin typeface="RawengulkSans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de-DE"/>
              <a:t>Bei Interesse...</a:t>
            </a:r>
            <a:endParaRPr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25647" y="2236442"/>
            <a:ext cx="3346353" cy="25607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713784" y="2236442"/>
            <a:ext cx="3746648" cy="2607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7480299" y="330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088509"/>
            <a:ext cx="4160434" cy="24817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124C9B"/>
                </a:solidFill>
                <a:latin typeface="RawengulkSans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  <a:defRPr/>
            </a:pPr>
            <a:r>
              <a:rPr lang="de-DE"/>
              <a:t>Fragen?</a:t>
            </a:r>
          </a:p>
          <a:p>
            <a:pPr algn="ctr">
              <a:spcAft>
                <a:spcPts val="0"/>
              </a:spcAft>
              <a:defRPr/>
            </a:pPr>
            <a:endParaRPr lang="de-DE"/>
          </a:p>
          <a:p>
            <a:pPr algn="ctr">
              <a:spcAft>
                <a:spcPts val="0"/>
              </a:spcAft>
              <a:defRPr/>
            </a:pPr>
            <a:endParaRPr/>
          </a:p>
          <a:p>
            <a:pPr algn="ctr">
              <a:spcAft>
                <a:spcPts val="0"/>
              </a:spcAft>
              <a:defRPr/>
            </a:pPr>
            <a:endParaRPr/>
          </a:p>
        </p:txBody>
      </p:sp>
      <p:sp>
        <p:nvSpPr>
          <p:cNvPr id="236323373" name=" 236323372"/>
          <p:cNvSpPr/>
          <p:nvPr/>
        </p:nvSpPr>
        <p:spPr bwMode="auto">
          <a:xfrm>
            <a:off x="4741669" y="5002564"/>
            <a:ext cx="254916" cy="4572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15779121" name="Grafik 19157791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40615" y="1939953"/>
            <a:ext cx="4324349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016" y="979637"/>
            <a:ext cx="8964488" cy="865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Auslandspraktika für Auszubildende</a:t>
            </a:r>
            <a:endParaRPr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6478" y="1628800"/>
            <a:ext cx="8596313" cy="57150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/>
              <a:buNone/>
              <a:defRPr/>
            </a:pPr>
            <a:endParaRPr lang="de-DE" sz="2000" b="1" dirty="0"/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Berufsbildungsgesetz ermöglicht es, einen Teil der Ausbildung im Ausland zu absolvieren (§2 Abs. 3 BBiG)</a:t>
            </a:r>
            <a:endParaRPr dirty="0"/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 dirty="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Erasmus+-Mobilität = Lernaufenthalte während der beruflichen Ausbildung in einem der </a:t>
            </a:r>
            <a:r>
              <a:rPr lang="de-DE" sz="2000" dirty="0">
                <a:solidFill>
                  <a:srgbClr val="124C9B"/>
                </a:solidFill>
                <a:hlinkClick r:id="rId3"/>
              </a:rPr>
              <a:t>EU-Mitgliedsstaaten</a:t>
            </a:r>
            <a:r>
              <a:rPr lang="de-DE" sz="2000" dirty="0">
                <a:solidFill>
                  <a:srgbClr val="124C9B"/>
                </a:solidFill>
              </a:rPr>
              <a:t> und ausgewählten europäischen </a:t>
            </a:r>
            <a:br>
              <a:rPr lang="de-DE" sz="2000" dirty="0">
                <a:solidFill>
                  <a:srgbClr val="124C9B"/>
                </a:solidFill>
              </a:rPr>
            </a:br>
            <a:r>
              <a:rPr lang="de-DE" sz="2000" dirty="0">
                <a:solidFill>
                  <a:srgbClr val="124C9B"/>
                </a:solidFill>
              </a:rPr>
              <a:t>Nicht-Mitgliedsstaaten:</a:t>
            </a:r>
            <a:br>
              <a:rPr lang="de-DE" sz="2000" dirty="0">
                <a:solidFill>
                  <a:srgbClr val="124C9B"/>
                </a:solidFill>
              </a:rPr>
            </a:br>
            <a:endParaRPr lang="de-DE" sz="2000" dirty="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de-DE" sz="2000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de-DE" sz="2000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de-DE" sz="20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70543" y="3356992"/>
            <a:ext cx="5108525" cy="28701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w="http://schemas.openxmlformats.org/wordprocessingml/2006/main" xmlns:m="http://schemas.openxmlformats.org/officeDocument/2006/math" xmlns="">
      <p:transition spd="fast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6539" y="835621"/>
            <a:ext cx="8919956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/>
                </a:solidFill>
                <a:latin typeface="Arial"/>
                <a:ea typeface="+mj-ea"/>
                <a:cs typeface="+mj-cs"/>
              </a:defRPr>
            </a:lvl1pPr>
            <a:lvl2pPr algn="r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/>
                </a:solidFill>
                <a:latin typeface="Arial"/>
              </a:defRPr>
            </a:lvl2pPr>
            <a:lvl3pPr algn="r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/>
                </a:solidFill>
                <a:latin typeface="Arial"/>
              </a:defRPr>
            </a:lvl3pPr>
            <a:lvl4pPr algn="r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/>
                </a:solidFill>
                <a:latin typeface="Arial"/>
              </a:defRPr>
            </a:lvl4pPr>
            <a:lvl5pPr algn="r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/>
                </a:solidFill>
                <a:latin typeface="Arial"/>
              </a:defRPr>
            </a:lvl5pPr>
            <a:lvl6pPr marL="457200" algn="r">
              <a:spcBef>
                <a:spcPts val="0"/>
              </a:spcBef>
              <a:spcAft>
                <a:spcPts val="0"/>
              </a:spcAft>
              <a:defRPr sz="2800">
                <a:solidFill>
                  <a:schemeClr val="tx2"/>
                </a:solidFill>
                <a:latin typeface="Arial Narrow"/>
              </a:defRPr>
            </a:lvl6pPr>
            <a:lvl7pPr marL="914400" algn="r">
              <a:spcBef>
                <a:spcPts val="0"/>
              </a:spcBef>
              <a:spcAft>
                <a:spcPts val="0"/>
              </a:spcAft>
              <a:defRPr sz="2800">
                <a:solidFill>
                  <a:schemeClr val="tx2"/>
                </a:solidFill>
                <a:latin typeface="Arial Narrow"/>
              </a:defRPr>
            </a:lvl7pPr>
            <a:lvl8pPr marL="1371600" algn="r">
              <a:spcBef>
                <a:spcPts val="0"/>
              </a:spcBef>
              <a:spcAft>
                <a:spcPts val="0"/>
              </a:spcAft>
              <a:defRPr sz="2800">
                <a:solidFill>
                  <a:schemeClr val="tx2"/>
                </a:solidFill>
                <a:latin typeface="Arial Narrow"/>
              </a:defRPr>
            </a:lvl8pPr>
            <a:lvl9pPr marL="1828800" algn="r">
              <a:spcBef>
                <a:spcPts val="0"/>
              </a:spcBef>
              <a:spcAft>
                <a:spcPts val="0"/>
              </a:spcAft>
              <a:defRPr sz="2800">
                <a:solidFill>
                  <a:schemeClr val="tx2"/>
                </a:solidFill>
                <a:latin typeface="Arial Narrow"/>
              </a:defRPr>
            </a:lvl9pPr>
          </a:lstStyle>
          <a:p>
            <a:pPr algn="l">
              <a:defRPr/>
            </a:pPr>
            <a:r>
              <a:rPr lang="de-DE" sz="3300" b="1">
                <a:solidFill>
                  <a:srgbClr val="124C9B"/>
                </a:solidFill>
                <a:latin typeface="RawengulkSans"/>
              </a:rPr>
              <a:t>Überblick über Erasmus+-Mobilitäten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rcRect b="32153"/>
          <a:stretch/>
        </p:blipFill>
        <p:spPr bwMode="auto">
          <a:xfrm>
            <a:off x="6084168" y="1860510"/>
            <a:ext cx="1254150" cy="327352"/>
          </a:xfrm>
          <a:prstGeom prst="rect">
            <a:avLst/>
          </a:prstGeom>
        </p:spPr>
      </p:pic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2265" y="1599567"/>
            <a:ext cx="8500189" cy="4909498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Organisation der Auslandsmobilitäten im Rahmen von </a:t>
            </a:r>
            <a:r>
              <a:rPr lang="de-DE" sz="2000" b="1">
                <a:solidFill>
                  <a:srgbClr val="124C9B"/>
                </a:solidFill>
              </a:rPr>
              <a:t>                  </a:t>
            </a:r>
            <a:r>
              <a:rPr lang="de-DE" sz="2000">
                <a:solidFill>
                  <a:srgbClr val="124C9B"/>
                </a:solidFill>
              </a:rPr>
              <a:t> </a:t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/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>        etzwerk          rasmus           egion           ldenburg </a:t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/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>= Zusammenschluss der vier Oldenburger berufsbildenden Schulen um gemeinsam den Auszubildenden Auslandspraktika zu ermöglichen</a:t>
            </a:r>
            <a:endParaRPr/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Lernaufenthalte </a:t>
            </a:r>
            <a:r>
              <a:rPr lang="de-DE" sz="2000" b="1">
                <a:solidFill>
                  <a:srgbClr val="124C9B"/>
                </a:solidFill>
              </a:rPr>
              <a:t>ab drei Wochen </a:t>
            </a:r>
            <a:r>
              <a:rPr lang="de-DE" sz="2000">
                <a:solidFill>
                  <a:srgbClr val="124C9B"/>
                </a:solidFill>
              </a:rPr>
              <a:t>bis maximal </a:t>
            </a:r>
            <a:r>
              <a:rPr lang="de-DE" sz="2000" b="1">
                <a:solidFill>
                  <a:srgbClr val="124C9B"/>
                </a:solidFill>
              </a:rPr>
              <a:t>acht Wochen</a:t>
            </a:r>
            <a:r>
              <a:rPr lang="de-DE" sz="2000">
                <a:solidFill>
                  <a:srgbClr val="124C9B"/>
                </a:solidFill>
              </a:rPr>
              <a:t> </a:t>
            </a:r>
            <a:endParaRPr/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Zeitliche Lage frei wählbar, empfehlenswert ist die Einbeziehung von Sommer-, Herbst- oder Osterferien</a:t>
            </a:r>
            <a:endParaRPr/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b="1">
                <a:solidFill>
                  <a:srgbClr val="124C9B"/>
                </a:solidFill>
              </a:rPr>
              <a:t>Bewerbungsschluss</a:t>
            </a:r>
            <a:r>
              <a:rPr lang="de-DE" sz="2000">
                <a:solidFill>
                  <a:srgbClr val="124C9B"/>
                </a:solidFill>
              </a:rPr>
              <a:t> für Folgejahr jeweils </a:t>
            </a:r>
            <a:r>
              <a:rPr lang="de-DE" sz="2000" b="1">
                <a:solidFill>
                  <a:srgbClr val="124C9B"/>
                </a:solidFill>
              </a:rPr>
              <a:t>Dezember</a:t>
            </a:r>
            <a:r>
              <a:rPr lang="de-DE" sz="2000">
                <a:solidFill>
                  <a:srgbClr val="124C9B"/>
                </a:solidFill>
              </a:rPr>
              <a:t> (d.h. bis zu den Weihnachtsferien), da Ende Januar Gelder bei der EU beantragt werden müssen </a:t>
            </a:r>
            <a:r>
              <a:rPr lang="de-DE" sz="2000">
                <a:solidFill>
                  <a:srgbClr val="FF0000"/>
                </a:solidFill>
              </a:rPr>
              <a:t> Achtung: aufgrund der Covid-19-Situation gelten nach wie vor besondere Regelungen!</a:t>
            </a:r>
            <a:endParaRPr lang="de-DE" sz="200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de-DE" sz="200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de-DE" sz="200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de-DE" sz="200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de-DE" sz="200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rcRect r="70000" b="32153"/>
          <a:stretch/>
        </p:blipFill>
        <p:spPr bwMode="auto">
          <a:xfrm>
            <a:off x="493363" y="2405620"/>
            <a:ext cx="399818" cy="3478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rcRect l="51335" r="25331" b="32153"/>
          <a:stretch/>
        </p:blipFill>
        <p:spPr bwMode="auto">
          <a:xfrm>
            <a:off x="3330574" y="2347040"/>
            <a:ext cx="360040" cy="40275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rcRect l="30000" r="49629" b="32153"/>
          <a:stretch/>
        </p:blipFill>
        <p:spPr bwMode="auto">
          <a:xfrm>
            <a:off x="2004688" y="2378174"/>
            <a:ext cx="314321" cy="40275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rcRect l="76667" b="32153"/>
          <a:stretch/>
        </p:blipFill>
        <p:spPr bwMode="auto">
          <a:xfrm>
            <a:off x="4502282" y="2313283"/>
            <a:ext cx="375341" cy="41987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 bwMode="auto">
          <a:xfrm>
            <a:off x="2225035" y="2054759"/>
            <a:ext cx="45719" cy="1318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0" i="0" u="none" strike="noStrike" cap="none">
              <a:ln>
                <a:noFill/>
              </a:ln>
              <a:solidFill>
                <a:schemeClr val="tx1"/>
              </a:solidFill>
              <a:latin typeface="Tahoma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867457" y="2082205"/>
            <a:ext cx="45719" cy="1318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0" i="0" u="none" strike="noStrike" cap="none">
              <a:ln>
                <a:noFill/>
              </a:ln>
              <a:solidFill>
                <a:schemeClr val="tx1"/>
              </a:solidFill>
              <a:latin typeface="Tahoma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853873" y="2347040"/>
            <a:ext cx="45719" cy="2178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0" i="0" u="none" strike="noStrike" cap="none">
              <a:ln>
                <a:noFill/>
              </a:ln>
              <a:solidFill>
                <a:schemeClr val="tx1"/>
              </a:solidFill>
              <a:latin typeface="Tahoma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887773" y="2186597"/>
            <a:ext cx="59071" cy="1318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0" i="0" u="none" strike="noStrike" cap="none">
              <a:ln>
                <a:noFill/>
              </a:ln>
              <a:solidFill>
                <a:schemeClr val="tx1"/>
              </a:solidFill>
              <a:latin typeface="Tahoma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1954" y="980728"/>
            <a:ext cx="7392374" cy="1152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Warum ins Ausland?</a:t>
            </a:r>
            <a:br>
              <a:rPr lang="de-DE"/>
            </a:br>
            <a:r>
              <a:rPr lang="de-DE"/>
              <a:t>Gute Gründe für Auszubildende </a:t>
            </a:r>
            <a:endParaRPr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31954" y="2242575"/>
            <a:ext cx="8596313" cy="4714817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de-DE" sz="2000">
                <a:solidFill>
                  <a:srgbClr val="124C9B"/>
                </a:solidFill>
              </a:rPr>
              <a:t>Auszubildende ...</a:t>
            </a:r>
            <a:endParaRPr/>
          </a:p>
          <a:p>
            <a:pPr>
              <a:lnSpc>
                <a:spcPct val="80000"/>
              </a:lnSpc>
              <a:buFont typeface="Wingdings"/>
              <a:buChar char="Ø"/>
              <a:defRPr/>
            </a:pPr>
            <a:endParaRPr lang="de-DE" sz="1100">
              <a:solidFill>
                <a:srgbClr val="124C9B"/>
              </a:solidFill>
            </a:endParaRPr>
          </a:p>
          <a:p>
            <a:pPr>
              <a:lnSpc>
                <a:spcPts val="2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erlernen neue Fähigkeiten, Techniken und Arbeitsabläufe </a:t>
            </a:r>
            <a:endParaRPr/>
          </a:p>
          <a:p>
            <a:pPr>
              <a:lnSpc>
                <a:spcPts val="2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verbessern Ihre Sprachkenntnisse, z. B. Kenntnis wichtiger Fachbegriffe aus dem eigenen Berufsfeld </a:t>
            </a:r>
            <a:endParaRPr/>
          </a:p>
          <a:p>
            <a:pPr>
              <a:lnSpc>
                <a:spcPts val="2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arbeiten in einem internationalen Umfeld mit Menschen aus anderen Ländern und Kulturen</a:t>
            </a:r>
            <a:endParaRPr/>
          </a:p>
          <a:p>
            <a:pPr>
              <a:lnSpc>
                <a:spcPts val="2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werden selbstständiger, teamfähiger und flexibler</a:t>
            </a:r>
            <a:endParaRPr/>
          </a:p>
          <a:p>
            <a:pPr>
              <a:lnSpc>
                <a:spcPts val="2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werden so fit für die zunehmende Internationalisierung des Arbeitsmarktes:</a:t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> </a:t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>Sie sind </a:t>
            </a:r>
            <a:r>
              <a:rPr lang="de-DE" sz="2800" b="1">
                <a:solidFill>
                  <a:srgbClr val="124C9B"/>
                </a:solidFill>
              </a:rPr>
              <a:t>startklar für Europa!</a:t>
            </a:r>
            <a:endParaRPr lang="de-DE" sz="2000" b="1">
              <a:solidFill>
                <a:srgbClr val="124C9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w="http://schemas.openxmlformats.org/wordprocessingml/2006/main" xmlns:m="http://schemas.openxmlformats.org/officeDocument/2006/math" xmlns="">
      <p:transition spd="fast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6" dur="1" fill="hold">
                                          <p:endSync delay="0"/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0" dur="1" fill="hold">
                                          <p:endSync delay="0"/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68786" y="1988840"/>
            <a:ext cx="8596313" cy="4714817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de-DE" sz="2000">
                <a:solidFill>
                  <a:srgbClr val="124C9B"/>
                </a:solidFill>
              </a:rPr>
              <a:t>Ein Auslandsaufenthalt ...</a:t>
            </a:r>
            <a:endParaRPr/>
          </a:p>
          <a:p>
            <a:pPr>
              <a:lnSpc>
                <a:spcPct val="80000"/>
              </a:lnSpc>
              <a:buFont typeface="Wingdings"/>
              <a:buChar char="Ø"/>
              <a:defRPr/>
            </a:pPr>
            <a:endParaRPr lang="de-DE" sz="2000">
              <a:solidFill>
                <a:srgbClr val="124C9B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stärkt Schlüsselqualifikationen wie Teamfähigkeit, Offenheit und Belastbarkeit</a:t>
            </a:r>
            <a:endParaRPr/>
          </a:p>
          <a:p>
            <a:pPr>
              <a:lnSpc>
                <a:spcPct val="80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festigt die Selbstständigkeit der Auszubildenden</a:t>
            </a:r>
            <a:endParaRPr/>
          </a:p>
          <a:p>
            <a:pPr>
              <a:lnSpc>
                <a:spcPct val="80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vermittelt neue Arbeitstechniken und besondere Fachkenntnisse</a:t>
            </a:r>
            <a:endParaRPr/>
          </a:p>
          <a:p>
            <a:pPr>
              <a:lnSpc>
                <a:spcPct val="80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verbessert die Fremdsprachenkompetenz</a:t>
            </a:r>
            <a:endParaRPr/>
          </a:p>
          <a:p>
            <a:pPr>
              <a:lnSpc>
                <a:spcPct val="80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macht Sie als Ausbildungsstätte besonders attraktiv</a:t>
            </a:r>
            <a:endParaRPr/>
          </a:p>
          <a:p>
            <a:pPr>
              <a:lnSpc>
                <a:spcPct val="80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erweitert die Einsatzfähigkeit der Auszubildenden in Ihrem Betrieb</a:t>
            </a:r>
            <a:endParaRPr/>
          </a:p>
          <a:p>
            <a:pPr>
              <a:lnSpc>
                <a:spcPct val="80000"/>
              </a:lnSpc>
              <a:spcAft>
                <a:spcPts val="1200"/>
              </a:spcAft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bringt neue Ideen für Ihr Unternehmen (z. B. Rezepturen, Verfahren, Arbeitsabläufe, Produkte)!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151" y="933169"/>
            <a:ext cx="7392374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124C9B"/>
                </a:solidFill>
                <a:latin typeface="RawengulkSans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de-DE"/>
              <a:t>Warum ins Ausland?</a:t>
            </a:r>
            <a:br>
              <a:rPr lang="de-DE"/>
            </a:br>
            <a:r>
              <a:rPr lang="de-DE"/>
              <a:t>Gute Gründe für Betriebe/ Praxen: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w="http://schemas.openxmlformats.org/wordprocessingml/2006/main" xmlns:m="http://schemas.openxmlformats.org/officeDocument/2006/math" xmlns="">
      <p:transition spd="fast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905" y="850122"/>
            <a:ext cx="5699125" cy="865187"/>
          </a:xfrm>
        </p:spPr>
        <p:txBody>
          <a:bodyPr/>
          <a:lstStyle/>
          <a:p>
            <a:pPr>
              <a:defRPr/>
            </a:pPr>
            <a:r>
              <a:rPr lang="de-DE"/>
              <a:t>Praktikumsbetriebe</a:t>
            </a:r>
            <a:endParaRPr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68275" y="1252445"/>
            <a:ext cx="8975725" cy="57150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/>
              <a:buNone/>
              <a:defRPr/>
            </a:pPr>
            <a:endParaRPr lang="de-DE" sz="2000" b="1" dirty="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Auslandspartner der vier </a:t>
            </a:r>
            <a:r>
              <a:rPr lang="de-DE" sz="2000" dirty="0" err="1">
                <a:solidFill>
                  <a:srgbClr val="124C9B"/>
                </a:solidFill>
              </a:rPr>
              <a:t>BBSen</a:t>
            </a:r>
            <a:endParaRPr lang="de-DE" sz="2000" dirty="0">
              <a:solidFill>
                <a:srgbClr val="124C9B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seit 2019: Österreich </a:t>
            </a:r>
            <a:endParaRPr dirty="0"/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 dirty="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Eigeninitiative der Auszubildenden</a:t>
            </a:r>
            <a:endParaRPr dirty="0"/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124C9B"/>
              </a:buClr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Nutzung von Kontakten des Ausbildungsunternehmens </a:t>
            </a:r>
            <a:endParaRPr dirty="0"/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124C9B"/>
              </a:buClr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Nutzung eigener Kontakte/ eigenständige Suche nach Unternehmen – wir empfehlen: </a:t>
            </a:r>
            <a:r>
              <a:rPr lang="de-DE" sz="2000" dirty="0">
                <a:solidFill>
                  <a:srgbClr val="124C9B"/>
                </a:solidFill>
                <a:hlinkClick r:id="rId2"/>
              </a:rPr>
              <a:t>https://erasmusintern.org/</a:t>
            </a:r>
            <a:endParaRPr dirty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de-DE" sz="2000" dirty="0">
                <a:solidFill>
                  <a:srgbClr val="124C9B"/>
                </a:solidFill>
              </a:rPr>
              <a:t>Zusage/Teilnahme und damit </a:t>
            </a:r>
            <a:r>
              <a:rPr lang="de-DE" sz="2000" b="1" dirty="0">
                <a:solidFill>
                  <a:srgbClr val="124C9B"/>
                </a:solidFill>
              </a:rPr>
              <a:t>Förderung</a:t>
            </a:r>
            <a:r>
              <a:rPr lang="de-DE" sz="2000" dirty="0">
                <a:solidFill>
                  <a:srgbClr val="124C9B"/>
                </a:solidFill>
              </a:rPr>
              <a:t> bei erfolgreicher Suche </a:t>
            </a:r>
            <a:r>
              <a:rPr lang="de-DE" sz="2000" b="1" dirty="0">
                <a:solidFill>
                  <a:srgbClr val="124C9B"/>
                </a:solidFill>
              </a:rPr>
              <a:t>garantiert</a:t>
            </a:r>
            <a:r>
              <a:rPr lang="de-DE" sz="2000" dirty="0">
                <a:solidFill>
                  <a:srgbClr val="124C9B"/>
                </a:solidFill>
              </a:rPr>
              <a:t>!</a:t>
            </a:r>
            <a:endParaRPr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de-DE" sz="2000" dirty="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Vermittlungsagenturen im Ausland</a:t>
            </a:r>
            <a:endParaRPr dirty="0"/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Malta und demnächst weitere</a:t>
            </a:r>
            <a:br>
              <a:rPr lang="de-DE" sz="2000" dirty="0">
                <a:solidFill>
                  <a:srgbClr val="124C9B"/>
                </a:solidFill>
              </a:rPr>
            </a:br>
            <a:endParaRPr lang="de-DE" sz="2000" dirty="0">
              <a:solidFill>
                <a:srgbClr val="124C9B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 dirty="0">
                <a:solidFill>
                  <a:srgbClr val="124C9B"/>
                </a:solidFill>
              </a:rPr>
              <a:t>2016 - 2022 </a:t>
            </a:r>
            <a:r>
              <a:rPr lang="de-DE" sz="2000" b="1" dirty="0">
                <a:solidFill>
                  <a:srgbClr val="124C9B"/>
                </a:solidFill>
              </a:rPr>
              <a:t>alle</a:t>
            </a:r>
            <a:r>
              <a:rPr lang="de-DE" sz="2000" dirty="0">
                <a:solidFill>
                  <a:srgbClr val="124C9B"/>
                </a:solidFill>
              </a:rPr>
              <a:t> „Reisewillige“ versorgt</a:t>
            </a:r>
            <a:br>
              <a:rPr lang="de-DE" sz="2000" dirty="0">
                <a:solidFill>
                  <a:srgbClr val="124C9B"/>
                </a:solidFill>
              </a:rPr>
            </a:br>
            <a:endParaRPr lang="de-DE" sz="1200" dirty="0">
              <a:solidFill>
                <a:srgbClr val="124C9B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Font typeface="Wingdings"/>
              <a:buNone/>
              <a:defRPr/>
            </a:pPr>
            <a:r>
              <a:rPr lang="de-DE" dirty="0">
                <a:solidFill>
                  <a:srgbClr val="124C9B"/>
                </a:solidFill>
              </a:rPr>
              <a:t>Wichtig: BBS </a:t>
            </a:r>
            <a:r>
              <a:rPr lang="de-DE" dirty="0" err="1">
                <a:solidFill>
                  <a:srgbClr val="124C9B"/>
                </a:solidFill>
              </a:rPr>
              <a:t>Haarentor</a:t>
            </a:r>
            <a:r>
              <a:rPr lang="de-DE" dirty="0">
                <a:solidFill>
                  <a:srgbClr val="124C9B"/>
                </a:solidFill>
              </a:rPr>
              <a:t> ist </a:t>
            </a:r>
            <a:r>
              <a:rPr lang="de-DE" b="1" dirty="0">
                <a:solidFill>
                  <a:srgbClr val="124C9B"/>
                </a:solidFill>
              </a:rPr>
              <a:t>kein </a:t>
            </a:r>
            <a:r>
              <a:rPr lang="de-DE" dirty="0">
                <a:solidFill>
                  <a:srgbClr val="124C9B"/>
                </a:solidFill>
              </a:rPr>
              <a:t>Reisebüro</a:t>
            </a:r>
            <a:br>
              <a:rPr lang="de-DE" dirty="0">
                <a:solidFill>
                  <a:srgbClr val="124C9B"/>
                </a:solidFill>
              </a:rPr>
            </a:br>
            <a:r>
              <a:rPr lang="de-DE" sz="1100" dirty="0">
                <a:solidFill>
                  <a:srgbClr val="124C9B"/>
                </a:solidFill>
              </a:rPr>
              <a:t> </a:t>
            </a:r>
            <a:r>
              <a:rPr lang="de-DE" dirty="0">
                <a:solidFill>
                  <a:srgbClr val="124C9B"/>
                </a:solidFill>
              </a:rPr>
              <a:t/>
            </a:r>
            <a:br>
              <a:rPr lang="de-DE" dirty="0">
                <a:solidFill>
                  <a:srgbClr val="124C9B"/>
                </a:solidFill>
              </a:rPr>
            </a:br>
            <a:r>
              <a:rPr lang="de-DE" dirty="0">
                <a:solidFill>
                  <a:srgbClr val="124C9B"/>
                </a:solidFill>
              </a:rPr>
              <a:t> kein „all-inclusive“ Service </a:t>
            </a:r>
            <a:endParaRPr lang="de-DE" sz="2000" dirty="0">
              <a:solidFill>
                <a:srgbClr val="124C9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w="http://schemas.openxmlformats.org/wordprocessingml/2006/main" xmlns:m="http://schemas.openxmlformats.org/officeDocument/2006/math" xmlns="">
      <p:transition spd="fast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6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8" dur="1" fill="hold">
                                          <p:endSync delay="0"/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019" y="979637"/>
            <a:ext cx="5699125" cy="865187"/>
          </a:xfrm>
        </p:spPr>
        <p:txBody>
          <a:bodyPr/>
          <a:lstStyle/>
          <a:p>
            <a:pPr>
              <a:defRPr/>
            </a:pPr>
            <a:r>
              <a:rPr lang="de-DE"/>
              <a:t>Finanzielle Förderung</a:t>
            </a:r>
            <a:endParaRPr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97011" y="1890464"/>
            <a:ext cx="8712200" cy="57150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Wichtig:  Erasmus+-Förderung </a:t>
            </a:r>
            <a:r>
              <a:rPr lang="de-DE" sz="2000">
                <a:solidFill>
                  <a:srgbClr val="124C9B"/>
                </a:solidFill>
              </a:rPr>
              <a:t>ist ein Zuschuss,</a:t>
            </a:r>
            <a:r>
              <a:rPr lang="de-DE" sz="2000" b="1">
                <a:solidFill>
                  <a:srgbClr val="124C9B"/>
                </a:solidFill>
              </a:rPr>
              <a:t> kein Voll-Stipendium!</a:t>
            </a:r>
            <a:br>
              <a:rPr lang="de-DE" sz="2000" b="1">
                <a:solidFill>
                  <a:srgbClr val="124C9B"/>
                </a:solidFill>
              </a:rPr>
            </a:br>
            <a:r>
              <a:rPr lang="de-DE" sz="2000" b="1">
                <a:solidFill>
                  <a:srgbClr val="124C9B"/>
                </a:solidFill>
              </a:rPr>
              <a:t>	</a:t>
            </a:r>
            <a:r>
              <a:rPr lang="de-DE" sz="2000">
                <a:solidFill>
                  <a:srgbClr val="124C9B"/>
                </a:solidFill>
              </a:rPr>
              <a:t>Es entstehen für Auszubildende eigene Kosten!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endParaRPr lang="de-DE" sz="2000" b="1">
              <a:solidFill>
                <a:srgbClr val="124C9B"/>
              </a:solidFill>
            </a:endParaRPr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Voraussetzungen für Förderung: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de-DE" sz="2000">
                <a:solidFill>
                  <a:srgbClr val="124C9B"/>
                </a:solidFill>
              </a:rPr>
              <a:t>1) Die </a:t>
            </a:r>
            <a:r>
              <a:rPr lang="de-DE" sz="2000" b="1">
                <a:solidFill>
                  <a:srgbClr val="124C9B"/>
                </a:solidFill>
              </a:rPr>
              <a:t>Ausbildungsvergütung</a:t>
            </a:r>
            <a:r>
              <a:rPr lang="de-DE" sz="2000">
                <a:solidFill>
                  <a:srgbClr val="124C9B"/>
                </a:solidFill>
              </a:rPr>
              <a:t> </a:t>
            </a:r>
            <a:r>
              <a:rPr lang="de-DE" sz="2000" u="sng">
                <a:solidFill>
                  <a:srgbClr val="124C9B"/>
                </a:solidFill>
              </a:rPr>
              <a:t>muss</a:t>
            </a:r>
            <a:r>
              <a:rPr lang="de-DE" sz="2000">
                <a:solidFill>
                  <a:srgbClr val="124C9B"/>
                </a:solidFill>
              </a:rPr>
              <a:t> während des Lernaufenthaltes in voller Höhe weiter fließen.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de-DE" sz="2000">
                <a:solidFill>
                  <a:srgbClr val="124C9B"/>
                </a:solidFill>
              </a:rPr>
              <a:t>2) Der Lernaufenthalt ist </a:t>
            </a:r>
            <a:r>
              <a:rPr lang="de-DE" sz="2000" b="1">
                <a:solidFill>
                  <a:srgbClr val="124C9B"/>
                </a:solidFill>
              </a:rPr>
              <a:t>Arbeitszeit</a:t>
            </a:r>
            <a:r>
              <a:rPr lang="de-DE" sz="2000">
                <a:solidFill>
                  <a:srgbClr val="124C9B"/>
                </a:solidFill>
              </a:rPr>
              <a:t> und keine Urlaubszeit.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endParaRPr lang="de-DE" sz="2000" b="1">
              <a:solidFill>
                <a:srgbClr val="124C9B"/>
              </a:solidFill>
            </a:endParaRPr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Kosten entstehen für z. B.:</a:t>
            </a:r>
            <a:endParaRPr/>
          </a:p>
          <a:p>
            <a:pPr>
              <a:lnSpc>
                <a:spcPct val="80000"/>
              </a:lnSpc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Reisekosten (Flug/Bahn etc.)</a:t>
            </a:r>
            <a:endParaRPr/>
          </a:p>
          <a:p>
            <a:pPr>
              <a:lnSpc>
                <a:spcPct val="80000"/>
              </a:lnSpc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Unterkunft (Hostel, Pension, Zimmer)</a:t>
            </a:r>
            <a:endParaRPr/>
          </a:p>
          <a:p>
            <a:pPr>
              <a:lnSpc>
                <a:spcPct val="80000"/>
              </a:lnSpc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Lebenshaltung im Ausland 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w="http://schemas.openxmlformats.org/wordprocessingml/2006/main" xmlns:m="http://schemas.openxmlformats.org/officeDocument/2006/math" xmlns="">
      <p:transition spd="fast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019" y="979637"/>
            <a:ext cx="5699125" cy="865187"/>
          </a:xfrm>
        </p:spPr>
        <p:txBody>
          <a:bodyPr/>
          <a:lstStyle/>
          <a:p>
            <a:pPr>
              <a:defRPr/>
            </a:pPr>
            <a:r>
              <a:rPr lang="de-DE"/>
              <a:t>Finanzielle Förderung</a:t>
            </a:r>
            <a:endParaRPr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0" y="1890464"/>
            <a:ext cx="9144000" cy="57150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Höhe der Förderung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tabLst>
                <a:tab pos="3371850" algn="r"/>
                <a:tab pos="3503613" algn="l"/>
                <a:tab pos="3594100" algn="l"/>
                <a:tab pos="3817938" algn="l"/>
                <a:tab pos="4130675" algn="l"/>
                <a:tab pos="8839200" algn="r"/>
              </a:tabLst>
              <a:defRPr/>
            </a:pPr>
            <a:r>
              <a:rPr lang="de-DE" sz="2000">
                <a:solidFill>
                  <a:srgbClr val="124C9B"/>
                </a:solidFill>
              </a:rPr>
              <a:t>Höhe abhängig vom jeweiligen Gastland (Lebenshaltung/Entfernung), z. B.:</a:t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/>
            </a:r>
            <a:br>
              <a:rPr lang="de-DE" sz="2000">
                <a:solidFill>
                  <a:srgbClr val="124C9B"/>
                </a:solidFill>
              </a:rPr>
            </a:br>
            <a:r>
              <a:rPr lang="de-DE" sz="2000">
                <a:solidFill>
                  <a:srgbClr val="124C9B"/>
                </a:solidFill>
              </a:rPr>
              <a:t>		    	 	Österreich, 3 Wochen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tabLst>
                <a:tab pos="3898900" algn="r"/>
                <a:tab pos="6350000" algn="r"/>
              </a:tabLst>
              <a:defRPr/>
            </a:pPr>
            <a:r>
              <a:rPr lang="de-DE" sz="2000">
                <a:solidFill>
                  <a:srgbClr val="124C9B"/>
                </a:solidFill>
              </a:rPr>
              <a:t>	Entfernungspauschale (abhängig von Entfernung):		275,00 €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tabLst>
                <a:tab pos="3898900" algn="r"/>
                <a:tab pos="6350000" algn="r"/>
              </a:tabLst>
              <a:defRPr/>
            </a:pPr>
            <a:r>
              <a:rPr lang="de-DE" sz="2000">
                <a:solidFill>
                  <a:srgbClr val="124C9B"/>
                </a:solidFill>
              </a:rPr>
              <a:t>	</a:t>
            </a:r>
            <a:r>
              <a:rPr lang="de-DE" sz="2000" u="sng">
                <a:solidFill>
                  <a:srgbClr val="124C9B"/>
                </a:solidFill>
              </a:rPr>
              <a:t>Förderung</a:t>
            </a:r>
            <a:r>
              <a:rPr lang="de-DE" sz="2000">
                <a:solidFill>
                  <a:srgbClr val="124C9B"/>
                </a:solidFill>
              </a:rPr>
              <a:t> (Tagespauschale je Land * Anzahl Tage)		</a:t>
            </a:r>
            <a:r>
              <a:rPr lang="de-DE" sz="2000" u="sng">
                <a:solidFill>
                  <a:srgbClr val="124C9B"/>
                </a:solidFill>
              </a:rPr>
              <a:t>756,00 €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tabLst>
                <a:tab pos="3898900" algn="r"/>
                <a:tab pos="6350000" algn="r"/>
              </a:tabLst>
              <a:defRPr/>
            </a:pPr>
            <a:r>
              <a:rPr lang="de-DE" sz="2000">
                <a:solidFill>
                  <a:srgbClr val="124C9B"/>
                </a:solidFill>
              </a:rPr>
              <a:t>	</a:t>
            </a:r>
            <a:r>
              <a:rPr lang="de-DE" sz="2000" u="sng">
                <a:solidFill>
                  <a:srgbClr val="124C9B"/>
                </a:solidFill>
              </a:rPr>
              <a:t>gesamt:</a:t>
            </a:r>
            <a:r>
              <a:rPr lang="de-DE" sz="2000">
                <a:solidFill>
                  <a:srgbClr val="124C9B"/>
                </a:solidFill>
              </a:rPr>
              <a:t>		                                         </a:t>
            </a:r>
            <a:r>
              <a:rPr lang="de-DE" sz="2000" u="sng">
                <a:solidFill>
                  <a:srgbClr val="124C9B"/>
                </a:solidFill>
              </a:rPr>
              <a:t>1.031,00 €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endParaRPr lang="de-DE" sz="1100" b="1">
              <a:solidFill>
                <a:srgbClr val="124C9B"/>
              </a:solidFill>
            </a:endParaRPr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Auszahlung der Förderung</a:t>
            </a:r>
            <a:endParaRPr/>
          </a:p>
          <a:p>
            <a:pPr>
              <a:lnSpc>
                <a:spcPct val="80000"/>
              </a:lnSpc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80% vor Reisebeginn</a:t>
            </a:r>
            <a:endParaRPr/>
          </a:p>
          <a:p>
            <a:pPr>
              <a:lnSpc>
                <a:spcPct val="80000"/>
              </a:lnSpc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20% nach Rückkehr und Einreichung aller Unterlagen</a:t>
            </a:r>
            <a:endParaRPr/>
          </a:p>
          <a:p>
            <a:pPr>
              <a:lnSpc>
                <a:spcPct val="80000"/>
              </a:lnSpc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Bei Nutzung von Agenturen: Zahlung direkt an Agentur, Restzahlung an Auszubildende</a:t>
            </a:r>
            <a:endParaRPr/>
          </a:p>
          <a:p>
            <a:pPr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 Förderung deckt in der Regel mindestens Reisekosten und Unterkunft</a:t>
            </a:r>
            <a:endParaRPr lang="de-DE" sz="1100">
              <a:solidFill>
                <a:srgbClr val="124C9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w="http://schemas.openxmlformats.org/wordprocessingml/2006/main" xmlns:m="http://schemas.openxmlformats.org/officeDocument/2006/math" xmlns="">
      <p:transition spd="fast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7480299" y="330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5496" y="1818456"/>
            <a:ext cx="8784976" cy="57150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Char char="*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95000"/>
              <a:buFont typeface="Courier New"/>
              <a:buChar char="o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5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0000"/>
              <a:buFont typeface="Courier New"/>
              <a:buChar char="o"/>
              <a:defRPr>
                <a:solidFill>
                  <a:srgbClr val="4D4D4D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Pflichten der Teilnehmerinnen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Erstellen von Bewerbungsunterlagen (Europass-Lebenslauf, Teilnehmerbogen)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Eigenständige Organisation der An- und Abreise sowie der Unterbringung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Teilnahme am Interkulturellen Trainingstag und der Nachbereitung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Abgabe der Unterlagen, Berichte, Fotos etc. nach Rückkehr</a:t>
            </a:r>
            <a:endParaRPr/>
          </a:p>
          <a:p>
            <a:pPr>
              <a:spcBef>
                <a:spcPts val="0"/>
              </a:spcBef>
              <a:buFont typeface="Wingdings"/>
              <a:buNone/>
              <a:defRPr/>
            </a:pPr>
            <a:endParaRPr lang="de-DE" sz="2000" b="1">
              <a:solidFill>
                <a:srgbClr val="124C9B"/>
              </a:solidFill>
            </a:endParaRPr>
          </a:p>
          <a:p>
            <a:pPr>
              <a:spcBef>
                <a:spcPts val="0"/>
              </a:spcBef>
              <a:buFont typeface="Wingdings"/>
              <a:buNone/>
              <a:defRPr/>
            </a:pPr>
            <a:r>
              <a:rPr lang="de-DE" sz="2000" b="1">
                <a:solidFill>
                  <a:srgbClr val="124C9B"/>
                </a:solidFill>
              </a:rPr>
              <a:t>Aufgaben der BBS  Haarentor/ Team NERO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Informationen und Unterstützung beim Bewerbungsprozess, der Unternehmenssuche, Reisevorbereitungen etc.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Information der Lehrkräfte (Koordinatoren, Klassenlehrer)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Abwicklung der Mobilitäten, Abschluss einer Kranken-/ Unfall- und Haftpflichtversicherung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Ansprechpartner vor, während und nach dem Auslandsaufenthalt</a:t>
            </a:r>
            <a:endParaRPr/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de-DE" sz="2000">
                <a:solidFill>
                  <a:srgbClr val="124C9B"/>
                </a:solidFill>
              </a:rPr>
              <a:t>Erstellung &amp; Übergabe des Europasses Mobilität</a:t>
            </a:r>
            <a:endParaRPr/>
          </a:p>
          <a:p>
            <a:pPr marL="0" indent="0">
              <a:buFont typeface="Wingdings"/>
              <a:buNone/>
              <a:defRPr/>
            </a:pPr>
            <a:endParaRPr lang="de-DE" sz="2000"/>
          </a:p>
          <a:p>
            <a:pPr>
              <a:buFont typeface="Wingdings"/>
              <a:buNone/>
              <a:defRPr/>
            </a:pPr>
            <a:endParaRPr lang="de-DE" sz="2000" b="1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905" y="422393"/>
            <a:ext cx="1405205" cy="54060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019" y="979637"/>
            <a:ext cx="5699125" cy="8651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124C9B"/>
                </a:solidFill>
                <a:latin typeface="RawengulkSans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de-DE"/>
              <a:t>Aufgaben der Beteiligten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DocSecurity>0</DocSecurity>
  <PresentationFormat>Bildschirmpräsentation (4:3)</PresentationFormat>
  <Paragraphs>118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RawengulkSans</vt:lpstr>
      <vt:lpstr>Tahoma</vt:lpstr>
      <vt:lpstr>Times New Roman</vt:lpstr>
      <vt:lpstr>Wingdings</vt:lpstr>
      <vt:lpstr>Office</vt:lpstr>
      <vt:lpstr>             Auslandspraktika für Auszubildende</vt:lpstr>
      <vt:lpstr>Auslandspraktika für Auszubildende</vt:lpstr>
      <vt:lpstr>PowerPoint-Präsentation</vt:lpstr>
      <vt:lpstr>Warum ins Ausland? Gute Gründe für Auszubildende </vt:lpstr>
      <vt:lpstr>PowerPoint-Präsentation</vt:lpstr>
      <vt:lpstr>Praktikumsbetriebe</vt:lpstr>
      <vt:lpstr>Finanzielle Förderung</vt:lpstr>
      <vt:lpstr>Finanzielle Förderung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Diedrich</dc:creator>
  <cp:keywords/>
  <dc:description/>
  <cp:lastModifiedBy>G V</cp:lastModifiedBy>
  <cp:revision>167</cp:revision>
  <dcterms:created xsi:type="dcterms:W3CDTF">2011-08-23T08:08:17Z</dcterms:created>
  <dcterms:modified xsi:type="dcterms:W3CDTF">2022-11-21T21:30:39Z</dcterms:modified>
  <cp:category/>
  <dc:identifier/>
  <cp:contentStatus/>
  <dc:language/>
  <cp:version/>
</cp:coreProperties>
</file>